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731" r:id="rId2"/>
    <p:sldId id="866" r:id="rId3"/>
    <p:sldId id="890" r:id="rId4"/>
    <p:sldId id="869" r:id="rId5"/>
    <p:sldId id="868" r:id="rId6"/>
    <p:sldId id="871" r:id="rId7"/>
    <p:sldId id="873" r:id="rId8"/>
    <p:sldId id="881" r:id="rId9"/>
    <p:sldId id="872" r:id="rId10"/>
    <p:sldId id="880" r:id="rId11"/>
    <p:sldId id="879" r:id="rId12"/>
    <p:sldId id="878" r:id="rId13"/>
    <p:sldId id="883" r:id="rId14"/>
    <p:sldId id="882" r:id="rId15"/>
    <p:sldId id="877" r:id="rId16"/>
    <p:sldId id="886" r:id="rId17"/>
    <p:sldId id="889" r:id="rId18"/>
    <p:sldId id="888" r:id="rId19"/>
    <p:sldId id="887" r:id="rId20"/>
    <p:sldId id="740" r:id="rId21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996600"/>
    <a:srgbClr val="FF5050"/>
    <a:srgbClr val="CC6600"/>
    <a:srgbClr val="CC9900"/>
    <a:srgbClr val="009900"/>
    <a:srgbClr val="339966"/>
    <a:srgbClr val="339933"/>
    <a:srgbClr val="66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86323" autoAdjust="0"/>
  </p:normalViewPr>
  <p:slideViewPr>
    <p:cSldViewPr>
      <p:cViewPr varScale="1">
        <p:scale>
          <a:sx n="90" d="100"/>
          <a:sy n="90" d="100"/>
        </p:scale>
        <p:origin x="81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3996F-7988-4B80-854C-636B764A9998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71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488936-F05F-4AE9-8151-A395843716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583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3D31-C096-4541-A80C-0BAD056C2EE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06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2ACE-3B94-438C-861A-50EB1285EFF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3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26E9-9201-4A65-8DB2-F5AD3F1AC66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86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7ADB-4DF3-40E5-9BA2-11A23EF23C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5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A5863-4837-4D08-BFC0-0ED97BC6C15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8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A5823-EDF6-4FC4-A088-C50265310D1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24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417-D718-46EF-BC5F-B1612202530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4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82BC8-C812-40E3-93CC-8D774BA099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48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5D373-9B79-4F0E-A8E8-86596CC3850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1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6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D3A2-3CE2-4E2C-9A83-973CF7C1CF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92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D2F6-63D0-45E5-BFDE-C4AE3CE8D7B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34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0A713-BCC0-4EFB-A044-EC163E38D16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389CC-159F-4288-B142-5CCB7C7F26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51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0" y="2060575"/>
            <a:ext cx="9144000" cy="152349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100" b="1" dirty="0">
                <a:solidFill>
                  <a:srgbClr val="1F497D"/>
                </a:solidFill>
                <a:latin typeface="Franklin Gothic Medium" panose="020B06030201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Нормативно-правовое регулирование противодействия коррупции в общеобразовательных организациях</a:t>
            </a:r>
          </a:p>
        </p:txBody>
      </p:sp>
      <p:pic>
        <p:nvPicPr>
          <p:cNvPr id="10" name="Picture 1" descr="C:\Users\Гарипов_И\Desktop\Фото\Pictures\image11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5914"/>
            <a:ext cx="864096" cy="8755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188" y="4653136"/>
            <a:ext cx="6113269" cy="1903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33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238243"/>
              </p:ext>
            </p:extLst>
          </p:nvPr>
        </p:nvGraphicFramePr>
        <p:xfrm>
          <a:off x="827584" y="1841622"/>
          <a:ext cx="7920881" cy="3079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54949">
                  <a:extLst>
                    <a:ext uri="{9D8B030D-6E8A-4147-A177-3AD203B41FA5}">
                      <a16:colId xmlns:a16="http://schemas.microsoft.com/office/drawing/2014/main" val="1390645211"/>
                    </a:ext>
                  </a:extLst>
                </a:gridCol>
                <a:gridCol w="2010673">
                  <a:extLst>
                    <a:ext uri="{9D8B030D-6E8A-4147-A177-3AD203B41FA5}">
                      <a16:colId xmlns:a16="http://schemas.microsoft.com/office/drawing/2014/main" val="1687902528"/>
                    </a:ext>
                  </a:extLst>
                </a:gridCol>
                <a:gridCol w="1655259">
                  <a:extLst>
                    <a:ext uri="{9D8B030D-6E8A-4147-A177-3AD203B41FA5}">
                      <a16:colId xmlns:a16="http://schemas.microsoft.com/office/drawing/2014/main" val="2975755412"/>
                    </a:ext>
                  </a:extLst>
                </a:gridCol>
              </a:tblGrid>
              <a:tr h="347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Общее образование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537786"/>
                  </a:ext>
                </a:extLst>
              </a:tr>
              <a:tr h="3472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2017 г.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2018 г.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5206007"/>
                  </a:ext>
                </a:extLst>
              </a:tr>
              <a:tr h="7161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 профессиональная подготовка сотрудников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46,6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164955"/>
                  </a:ext>
                </a:extLst>
              </a:tr>
              <a:tr h="7161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платы и постоянные дополнительные денежные сборы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35,4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41,8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1060582"/>
                  </a:ext>
                </a:extLst>
              </a:tr>
              <a:tr h="347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Слабая материально- техническая оснащенность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33,6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5107324"/>
                  </a:ext>
                </a:extLst>
              </a:tr>
              <a:tr h="347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Недостаточное количество учреждений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17,1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0864764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114708" y="-29113"/>
            <a:ext cx="770390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Доля респондентов, указавших на проблемы в работе образовательных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чреждений</a:t>
            </a:r>
            <a:r>
              <a:rPr kumimoji="0" lang="ru-RU" altLang="ru-RU" b="1" i="0" u="none" strike="noStrike" cap="none" normalizeH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 данным социологического опроса, %)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3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2255826"/>
            <a:ext cx="72728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4400" b="1" dirty="0">
                <a:solidFill>
                  <a:srgbClr val="1F497D"/>
                </a:solidFill>
                <a:latin typeface="Franklin Gothic Medium" panose="020B06030201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Конфликт интересов педагогического работника</a:t>
            </a:r>
          </a:p>
        </p:txBody>
      </p:sp>
    </p:spTree>
    <p:extLst>
      <p:ext uri="{BB962C8B-B14F-4D97-AF65-F5344CB8AC3E}">
        <p14:creationId xmlns:p14="http://schemas.microsoft.com/office/powerpoint/2010/main" val="4074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7732" y="1125467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 интересов педагогического работника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ситуация, при которой у педагогического работника при осуществлении им профессиональной деятельности возникает личная заинтересованность в получении материальной выгоды или иного преимущества и которая влияет или может повлиять на надлежащее исполнение педагогическим работником профессиональных обязанностей вследствие противоречия между его личной заинтересованностью и интересами обучающегося, родителей (законных представителей) несовершеннолетних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273460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788" y="329610"/>
            <a:ext cx="8140825" cy="632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9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592" y="418700"/>
            <a:ext cx="7776863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9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592" y="416116"/>
            <a:ext cx="8064896" cy="553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4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199" y="764705"/>
            <a:ext cx="8045363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4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612" y="244550"/>
            <a:ext cx="8015000" cy="538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6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7784" y="27152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по урегулированию споров между участниками образовательных отношений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100" y="1356146"/>
            <a:ext cx="8321761" cy="530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6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9703" y="436924"/>
            <a:ext cx="824293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 интересов педагогического работника</a:t>
            </a:r>
          </a:p>
          <a:p>
            <a:pPr algn="just">
              <a:spcBef>
                <a:spcPct val="0"/>
              </a:spcBef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1.Прием в образовательные организации (в детские сады, коррекционные детские сады, школы, образовательные учреждения среднего профессионального образования и высшего образования); </a:t>
            </a:r>
          </a:p>
          <a:p>
            <a:pPr algn="just">
              <a:spcBef>
                <a:spcPct val="0"/>
              </a:spcBef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Формирование списков учебных групп (классов). Перевод обучающихся внутри образовательных организаций и между образовательными организациями; </a:t>
            </a:r>
          </a:p>
          <a:p>
            <a:pPr algn="just">
              <a:spcBef>
                <a:spcPct val="0"/>
              </a:spcBef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Проведение промежуточной и итоговой аттестации (ЕГЭ), проведение итоговой аттестации в высших учебных заведениях; </a:t>
            </a:r>
          </a:p>
          <a:p>
            <a:pPr algn="just">
              <a:spcBef>
                <a:spcPct val="0"/>
              </a:spcBef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Педагогический работник входит в состав конкурсного жюри какого-либо мероприятия (например, районный, городской конкурс проектных работ, соревнование, олимпиады и т. д.), участие в котором принимает его обучающийся; </a:t>
            </a:r>
          </a:p>
          <a:p>
            <a:pPr algn="just">
              <a:spcBef>
                <a:spcPct val="0"/>
              </a:spcBef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 Привлечение дополнительных финансовых средств, связанное с получением необоснованных финансовых выгод за счет обучающегося, (получение пожертвований на нужды детских садов и школ, как в денежной, так и в натуральной форме, расходование полученных средств не в соответствии с уставными целями некоммерческой организации и т.п.); </a:t>
            </a:r>
          </a:p>
          <a:p>
            <a:pPr algn="just">
              <a:spcBef>
                <a:spcPct val="0"/>
              </a:spcBef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Прием работников в образовательную организацию, привлечение исполнителей по гражданско-правовым договорам. Существенно повышаются коррупционные риски в случаях, когда родственники, члены семьи выполняют в рамках одной образовательной организации исполнительно-распорядительные и административно-хозяйственные фу</a:t>
            </a:r>
          </a:p>
          <a:p>
            <a:pPr algn="just">
              <a:spcBef>
                <a:spcPct val="0"/>
              </a:spcBef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Использование имущества образовательных организаций. </a:t>
            </a:r>
          </a:p>
        </p:txBody>
      </p:sp>
    </p:spTree>
    <p:extLst>
      <p:ext uri="{BB962C8B-B14F-4D97-AF65-F5344CB8AC3E}">
        <p14:creationId xmlns:p14="http://schemas.microsoft.com/office/powerpoint/2010/main" val="170020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4205" y="1339232"/>
            <a:ext cx="82089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3200" dirty="0"/>
              <a:t>Федеральный закон от 25.12.2008 </a:t>
            </a:r>
            <a:br>
              <a:rPr lang="en-US" sz="3200" dirty="0"/>
            </a:br>
            <a:r>
              <a:rPr lang="ru-RU" sz="3200" dirty="0"/>
              <a:t>№ 273-ФЗ «О противодействии коррупции»</a:t>
            </a:r>
          </a:p>
          <a:p>
            <a:pPr marL="342900" indent="-342900" algn="just">
              <a:buAutoNum type="arabicPeriod"/>
            </a:pPr>
            <a:endParaRPr lang="ru-RU" sz="3200" dirty="0"/>
          </a:p>
          <a:p>
            <a:pPr marL="342900" indent="-342900" algn="just">
              <a:buAutoNum type="arabicPeriod"/>
            </a:pPr>
            <a:r>
              <a:rPr lang="ru-RU" sz="3200" dirty="0"/>
              <a:t>Федеральный закон от 29.12.2012 </a:t>
            </a:r>
            <a:br>
              <a:rPr lang="ru-RU" sz="3200" dirty="0"/>
            </a:br>
            <a:r>
              <a:rPr lang="ru-RU" sz="3200" dirty="0"/>
              <a:t>№ 273-ФЗ «Об образовании в Российской Федерации»</a:t>
            </a:r>
          </a:p>
          <a:p>
            <a:pPr marL="342900" indent="-342900" algn="just">
              <a:buAutoNum type="arabicPeriod"/>
            </a:pPr>
            <a:endParaRPr lang="ru-RU" sz="3200" dirty="0"/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/>
              <a:t>Трудовой кодекс Российской Федерации</a:t>
            </a:r>
          </a:p>
          <a:p>
            <a:pPr marL="342900" indent="-342900" algn="just">
              <a:buAutoNum type="arabicPeriod"/>
            </a:pP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315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27786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14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13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5337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389CC-159F-4288-B142-5CCB7C7F2621}" type="slidenum">
              <a:rPr lang="ru-RU" smtClean="0">
                <a:solidFill>
                  <a:schemeClr val="bg1"/>
                </a:solidFill>
              </a:rPr>
              <a:pPr/>
              <a:t>20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564904"/>
            <a:ext cx="7859216" cy="35612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5400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437112"/>
            <a:ext cx="6113269" cy="1903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87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4205" y="1339232"/>
            <a:ext cx="82089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916" y="595423"/>
            <a:ext cx="7667532" cy="558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7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592" y="99171"/>
            <a:ext cx="2448272" cy="13327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19872" y="87294"/>
            <a:ext cx="55996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социологических опросов на коррумпированность в сфере высшего образования указывают 44,2% респондентов.  Коррумпированность в среднем звене отмечает каждый одиннадцатый респондент, в дошкольном образовании каждый тринадцатый участник опроса.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361292"/>
              </p:ext>
            </p:extLst>
          </p:nvPr>
        </p:nvGraphicFramePr>
        <p:xfrm>
          <a:off x="1259632" y="2824631"/>
          <a:ext cx="7272807" cy="1856170"/>
        </p:xfrm>
        <a:graphic>
          <a:graphicData uri="http://schemas.openxmlformats.org/drawingml/2006/table">
            <a:tbl>
              <a:tblPr firstRow="1" firstCol="1" bandRow="1"/>
              <a:tblGrid>
                <a:gridCol w="3261964">
                  <a:extLst>
                    <a:ext uri="{9D8B030D-6E8A-4147-A177-3AD203B41FA5}">
                      <a16:colId xmlns:a16="http://schemas.microsoft.com/office/drawing/2014/main" val="2679236555"/>
                    </a:ext>
                  </a:extLst>
                </a:gridCol>
                <a:gridCol w="736261">
                  <a:extLst>
                    <a:ext uri="{9D8B030D-6E8A-4147-A177-3AD203B41FA5}">
                      <a16:colId xmlns:a16="http://schemas.microsoft.com/office/drawing/2014/main" val="1852305778"/>
                    </a:ext>
                  </a:extLst>
                </a:gridCol>
                <a:gridCol w="736261">
                  <a:extLst>
                    <a:ext uri="{9D8B030D-6E8A-4147-A177-3AD203B41FA5}">
                      <a16:colId xmlns:a16="http://schemas.microsoft.com/office/drawing/2014/main" val="3133540392"/>
                    </a:ext>
                  </a:extLst>
                </a:gridCol>
                <a:gridCol w="846107">
                  <a:extLst>
                    <a:ext uri="{9D8B030D-6E8A-4147-A177-3AD203B41FA5}">
                      <a16:colId xmlns:a16="http://schemas.microsoft.com/office/drawing/2014/main" val="3982802628"/>
                    </a:ext>
                  </a:extLst>
                </a:gridCol>
                <a:gridCol w="846107">
                  <a:extLst>
                    <a:ext uri="{9D8B030D-6E8A-4147-A177-3AD203B41FA5}">
                      <a16:colId xmlns:a16="http://schemas.microsoft.com/office/drawing/2014/main" val="216456626"/>
                    </a:ext>
                  </a:extLst>
                </a:gridCol>
                <a:gridCol w="846107">
                  <a:extLst>
                    <a:ext uri="{9D8B030D-6E8A-4147-A177-3AD203B41FA5}">
                      <a16:colId xmlns:a16="http://schemas.microsoft.com/office/drawing/2014/main" val="3430417815"/>
                    </a:ext>
                  </a:extLst>
                </a:gridCol>
              </a:tblGrid>
              <a:tr h="328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2014 г.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2015 г.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 г.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 г.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 г.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794707"/>
                  </a:ext>
                </a:extLst>
              </a:tr>
              <a:tr h="328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Преподавателей вузов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48,3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40,6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44,2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9767396"/>
                  </a:ext>
                </a:extLst>
              </a:tr>
              <a:tr h="328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Учителей школ, директоров школ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11,8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544810"/>
                  </a:ext>
                </a:extLst>
              </a:tr>
              <a:tr h="872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Руководителей  детских дошкольных учреждений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16,2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12,9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0435704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47347" y="3672181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53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0921" y="1531530"/>
            <a:ext cx="838695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Департаментом надзора и контроля в сфере образования Министерства образования и науки Республики Татарстан проводится работа с обращениями граждан по различным вопросам, в том числе и коррупционной направленности. </a:t>
            </a:r>
            <a:r>
              <a:rPr lang="ru-RU" sz="3200" dirty="0">
                <a:solidFill>
                  <a:srgbClr val="FF0000"/>
                </a:solidFill>
              </a:rPr>
              <a:t>Так, в 2018 году поступило 824 обращения, из которых 167 жалоб – коррупционные.</a:t>
            </a:r>
          </a:p>
        </p:txBody>
      </p:sp>
    </p:spTree>
    <p:extLst>
      <p:ext uri="{BB962C8B-B14F-4D97-AF65-F5344CB8AC3E}">
        <p14:creationId xmlns:p14="http://schemas.microsoft.com/office/powerpoint/2010/main" val="11522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616" y="2429659"/>
            <a:ext cx="7488832" cy="27176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71278" y="402756"/>
            <a:ext cx="59401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 граждан по вопросам коррупционной направленности в образовательных учреждениях  за период с 2014-2018 гг., ед.</a:t>
            </a:r>
          </a:p>
        </p:txBody>
      </p:sp>
    </p:spTree>
    <p:extLst>
      <p:ext uri="{BB962C8B-B14F-4D97-AF65-F5344CB8AC3E}">
        <p14:creationId xmlns:p14="http://schemas.microsoft.com/office/powerpoint/2010/main" val="273564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91116" y="-709"/>
            <a:ext cx="8021466" cy="1659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обращений коррупционного характера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связаны с жалобами на немотивированный отказ в приеме детей в первый, десятый и другие классы,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обращений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 принуждению к покупке учебников,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обращений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 принуждение к благотворительности. </a:t>
            </a:r>
          </a:p>
        </p:txBody>
      </p:sp>
      <p:pic>
        <p:nvPicPr>
          <p:cNvPr id="19" name="Рисунок 18" descr="D:\Фарида\КОРРУПЦИЯ\6Работа\2018 год\обращения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6"/>
          <a:stretch/>
        </p:blipFill>
        <p:spPr bwMode="auto">
          <a:xfrm>
            <a:off x="1562986" y="1839433"/>
            <a:ext cx="6177366" cy="42319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32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0310" y="2143905"/>
            <a:ext cx="8242934" cy="2792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253365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необходимости организации разъяснительной работы среди родителей (законных представителей) и соблюдения требований законодательства при зачислении в 10 класс дополнительно размещена на сайте Министерства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(http://mon.tatarstan.ru/rus/index.htm/news/966022.htm).</a:t>
            </a:r>
            <a:endParaRPr lang="ru-RU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30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683736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621715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560419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188595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250664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127331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374212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568" y="436281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343" y="4983503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747" y="44335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379" y="644579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325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603" y="1265267"/>
            <a:ext cx="620688" cy="5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27081"/>
            <a:ext cx="2014364" cy="102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616" y="2517537"/>
            <a:ext cx="7486972" cy="24130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620688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респондентов, удовлетворенных качеством предоставляемых услуг в сфере общего образования, % от числа опрошенных</a:t>
            </a:r>
          </a:p>
        </p:txBody>
      </p:sp>
    </p:spTree>
    <p:extLst>
      <p:ext uri="{BB962C8B-B14F-4D97-AF65-F5344CB8AC3E}">
        <p14:creationId xmlns:p14="http://schemas.microsoft.com/office/powerpoint/2010/main" val="424650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15574</TotalTime>
  <Words>411</Words>
  <Application>Microsoft Office PowerPoint</Application>
  <PresentationFormat>Экран (4:3)</PresentationFormat>
  <Paragraphs>70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Franklin Gothic Medium</vt:lpstr>
      <vt:lpstr>Segoe UI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irort</cp:lastModifiedBy>
  <cp:revision>1353</cp:revision>
  <cp:lastPrinted>2018-01-24T07:49:20Z</cp:lastPrinted>
  <dcterms:created xsi:type="dcterms:W3CDTF">2012-07-19T04:52:49Z</dcterms:created>
  <dcterms:modified xsi:type="dcterms:W3CDTF">2020-03-19T08:41:33Z</dcterms:modified>
</cp:coreProperties>
</file>